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20"/>
  </p:notesMasterIdLst>
  <p:sldIdLst>
    <p:sldId id="257" r:id="rId2"/>
    <p:sldId id="275" r:id="rId3"/>
    <p:sldId id="268" r:id="rId4"/>
    <p:sldId id="271" r:id="rId5"/>
    <p:sldId id="272" r:id="rId6"/>
    <p:sldId id="273" r:id="rId7"/>
    <p:sldId id="274" r:id="rId8"/>
    <p:sldId id="276" r:id="rId9"/>
    <p:sldId id="277" r:id="rId10"/>
    <p:sldId id="278" r:id="rId11"/>
    <p:sldId id="279" r:id="rId12"/>
    <p:sldId id="280" r:id="rId13"/>
    <p:sldId id="282" r:id="rId14"/>
    <p:sldId id="283" r:id="rId15"/>
    <p:sldId id="284" r:id="rId16"/>
    <p:sldId id="285" r:id="rId17"/>
    <p:sldId id="270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/>
    <p:restoredTop sz="96405"/>
  </p:normalViewPr>
  <p:slideViewPr>
    <p:cSldViewPr snapToGrid="0" snapToObjects="1">
      <p:cViewPr varScale="1">
        <p:scale>
          <a:sx n="113" d="100"/>
          <a:sy n="113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D0CEB-8AE5-2A43-A7A0-036A8C6A8A9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13B04-BE1F-1044-994E-9AB3ADF3D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909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873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1807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841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975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5880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039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2607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513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90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5452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058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936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72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1194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1638E-3608-B24C-A224-9AA9ACEC4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BA1ED-E03A-8B4A-8E21-E53574B1E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3834D-A07B-0B42-9373-396384B2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117EE-FFDA-2542-83A5-16DE05367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51F83-2826-D141-AA71-597C9971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7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B28A-57BB-294A-A2DB-A86297F5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C7452-E2D2-D742-814B-E0B23C2E7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6C12D-F9AF-AC46-A894-E6F062EA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94B9F-BC86-E249-9385-8E3098F9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601B9-EA28-5148-9ACE-67C912F0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919AC-AA60-494A-9E5A-04EF2FFAF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B0E2D-4439-D143-9D96-5EA8C895E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84DC7-6ABE-4B44-A709-C14BD7A9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90EC3-2624-2F43-9334-6F3F36D3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9EBB3-921B-B94A-A17E-98395155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8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50FE-F582-3C41-AA02-654EEFC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C2CEB-E49A-6D48-9CEF-6B43BF11C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15CF9-9701-7A4E-B7E6-69833E8E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E28F8-D992-3B47-A38B-BDF284D2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4B7CF-E1F8-8B43-9634-066C0B983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5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6939-79D3-4C43-BA52-81EA3412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DBC6-477A-834C-AE0C-C361844F8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EABA-2D19-A44B-BB7F-39EC053E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95462-D4D1-2141-AB7D-5B425B08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8FF85-0E74-9C48-ABBE-ADFA71ECF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4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9DA2F-ED6F-6C41-B9EC-A06C05FB8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0BB53-6D3F-C840-9330-A9F52D017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F2D12-CBA8-3E4D-95FF-93CF6148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7F74A-C699-FC49-AFE8-1838E3F2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9CB01-4442-C74C-89A2-B031E03FD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23415-441B-3347-8F18-7C5B23EE0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6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ECEB-CC5A-F244-B790-194EAA04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A407F-F722-2D4E-9736-C2FF50B9E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DFAF9-C72B-7740-B542-B43B1369B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FD6EA-AA7A-394A-A528-29B0EF226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BAFD27-70CB-164A-BA85-35F484118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27313-FE29-A54A-8D27-6222E717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8BF1D-3F5E-3549-A09C-4E34A361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2ECB-A577-6C47-A153-6551B803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90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5472-724A-084B-AF8A-31E55451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76729-E487-FE46-AFF6-545755B2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D3E3D-16E9-D54D-B9FD-3E669202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9B961-7444-EA4D-A58B-9A537612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7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C620D-A490-AF48-A32B-D63F642E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B1907-F968-5A41-84A1-FB7938ED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00317-EAE8-F641-9E81-A38BAC37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2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6F9BF-FCDF-2046-BEF3-A6105D47C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F850A-D00F-0347-91E7-CDECBE70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59C7B-94F1-6441-90BC-E0EF3F578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BB197-B99B-2A41-B313-AF22B6028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64E44-F89D-0A48-8679-E6871D494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22E23-34A7-2348-8F97-56968E1F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23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A047-28DD-2049-BBB1-2A013FBE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E255A-44C0-8A41-B643-D45C82CF4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15F05-EF6B-294B-AFBD-FECFE13DD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F7067-24A3-2B4E-B685-DC264459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F53B1-FC51-0D42-A96F-8E2FA0E20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7C100-F9CA-074F-837E-919F61AF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6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5EEE18-811B-F640-890D-39908839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69915-C82C-5E46-B19F-517B7DF42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C1E34-3D2D-F248-A966-E6A36F9AF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AEFF2-D3F7-184C-A1CB-07FF17F36F1C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74A4-4539-7747-8455-E7A7C1DC3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E246E-4C98-614B-9DAF-8FE401C62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D473-BFBE-3541-ACCB-B08053E9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3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iz.parker@usu.ed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mailto:Cassandra.parker@usu.ed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 txBox="1">
            <a:spLocks noGrp="1"/>
          </p:cNvSpPr>
          <p:nvPr>
            <p:ph type="ctrTitle"/>
          </p:nvPr>
        </p:nvSpPr>
        <p:spPr>
          <a:xfrm>
            <a:off x="260175" y="705300"/>
            <a:ext cx="11671650" cy="27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>
              <a:spcBef>
                <a:spcPts val="0"/>
              </a:spcBef>
              <a:buClr>
                <a:srgbClr val="3477B2"/>
              </a:buClr>
              <a:buSzPts val="5400"/>
            </a:pPr>
            <a:r>
              <a:rPr lang="en-US" dirty="0"/>
              <a:t>Beyond "How are you?” </a:t>
            </a:r>
            <a:br>
              <a:rPr lang="en-US" dirty="0"/>
            </a:br>
            <a:r>
              <a:rPr lang="en-US" sz="4900" i="1" dirty="0"/>
              <a:t>Getting to the heart of the matter in sessions with families and students</a:t>
            </a:r>
            <a:br>
              <a:rPr lang="en-US" dirty="0"/>
            </a:br>
            <a:endParaRPr dirty="0"/>
          </a:p>
        </p:txBody>
      </p:sp>
      <p:sp>
        <p:nvSpPr>
          <p:cNvPr id="165" name="Google Shape;165;p1"/>
          <p:cNvSpPr txBox="1">
            <a:spLocks noGrp="1"/>
          </p:cNvSpPr>
          <p:nvPr>
            <p:ph type="subTitle" idx="1"/>
          </p:nvPr>
        </p:nvSpPr>
        <p:spPr>
          <a:xfrm>
            <a:off x="3995325" y="3047427"/>
            <a:ext cx="7936500" cy="21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Cassandra </a:t>
            </a:r>
            <a:r>
              <a:rPr lang="en-US" b="1" dirty="0" err="1"/>
              <a:t>Fogelstrom</a:t>
            </a:r>
            <a:r>
              <a:rPr lang="en-US" b="1" dirty="0"/>
              <a:t>, M.Ed., LSLS Cert. </a:t>
            </a:r>
            <a:r>
              <a:rPr lang="en-US" b="1" dirty="0" err="1"/>
              <a:t>AVEd</a:t>
            </a:r>
            <a:endParaRPr b="1" dirty="0"/>
          </a:p>
          <a:p>
            <a:pPr marL="285750" lvl="0" indent="-285750" algn="ctr" rtl="0"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 dirty="0"/>
              <a:t>Tele-intervention Specialist, Teacher of the Deaf</a:t>
            </a:r>
            <a:endParaRPr sz="1600" dirty="0"/>
          </a:p>
          <a:p>
            <a:pPr marL="0" lvl="0" indent="-101600" algn="ctr" rtl="0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 dirty="0"/>
              <a:t>Department of Communicative Disorders and Deaf Education, Utah State University</a:t>
            </a:r>
            <a:endParaRPr sz="16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Elizabeth Parker, </a:t>
            </a:r>
            <a:r>
              <a:rPr lang="en-US" b="1" dirty="0" err="1"/>
              <a:t>M.Ed</a:t>
            </a:r>
            <a:endParaRPr b="1" dirty="0"/>
          </a:p>
          <a:p>
            <a:pPr marL="285750" lvl="0" indent="-285750" algn="ctr" rtl="0"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 dirty="0"/>
              <a:t>Practicum Supervisor, Teacher of the Deaf</a:t>
            </a:r>
            <a:endParaRPr sz="1600" dirty="0"/>
          </a:p>
          <a:p>
            <a:pPr marL="0" lvl="0" indent="-101600" algn="ctr" rtl="0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 dirty="0"/>
              <a:t>Department of Communicative Disorders and Deaf Education, Utah State University</a:t>
            </a:r>
            <a:endParaRPr sz="1600" dirty="0"/>
          </a:p>
        </p:txBody>
      </p:sp>
      <p:pic>
        <p:nvPicPr>
          <p:cNvPr id="166" name="Google Shape;16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3" y="5018114"/>
            <a:ext cx="4992326" cy="150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Video #2 Analysis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What type of language did we get?</a:t>
            </a:r>
          </a:p>
          <a:p>
            <a:pPr marL="457200" lvl="0" indent="-355600">
              <a:buSzPts val="2000"/>
              <a:buChar char="●"/>
            </a:pPr>
            <a:r>
              <a:rPr lang="en-US" dirty="0"/>
              <a:t>How did the child feel?</a:t>
            </a:r>
          </a:p>
          <a:p>
            <a:pPr marL="457200" lvl="0" indent="-355600">
              <a:buSzPts val="2000"/>
              <a:buChar char="●"/>
            </a:pPr>
            <a:r>
              <a:rPr lang="en-US" dirty="0"/>
              <a:t>What would have happened if we just asked “What is that?”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98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Types of Questions (cont.)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Open Ended “Positive” Question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Tell me about a “win”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What was something funny that happened this week?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Tell me about something that was exciting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What made you go “whoa”?</a:t>
            </a:r>
          </a:p>
          <a:p>
            <a:pPr marL="457200" indent="-355600">
              <a:buSzPts val="2000"/>
              <a:buChar char="●"/>
            </a:pPr>
            <a:r>
              <a:rPr lang="en-US" dirty="0"/>
              <a:t>Delve into something deeper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Was there anything that was a little bit challenging this week?</a:t>
            </a:r>
          </a:p>
          <a:p>
            <a:pPr marL="1371600" lvl="2" indent="-355600">
              <a:buSzPts val="2000"/>
              <a:buChar char="●"/>
            </a:pPr>
            <a:r>
              <a:rPr lang="en-US" dirty="0"/>
              <a:t>Easier to talk about things that were difficult after they’ve discussed the positives</a:t>
            </a:r>
          </a:p>
          <a:p>
            <a:pPr marL="914400" lvl="1" indent="-355600">
              <a:buSzPts val="2000"/>
              <a:buChar char="●"/>
            </a:pPr>
            <a:endParaRPr lang="en-US" dirty="0"/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42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What do we get out of this?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After open ended “positive” questions: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get to hear amazing stories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get to share in their victories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get to laugh at their “funnies”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get to hear what was important to them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get to learn where they made progress</a:t>
            </a:r>
          </a:p>
          <a:p>
            <a:pPr marL="457200" indent="-355600">
              <a:buSzPts val="2000"/>
              <a:buChar char="●"/>
            </a:pPr>
            <a:r>
              <a:rPr lang="en-US" dirty="0"/>
              <a:t>After asking about challenges: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get to brainstorm ways to conquer those challenges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get to hear what their priorities are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get to learn about new goals that students/parents might want to work on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get to help them problem solve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(diagnostically) use these answers to teach/coach through the harder situations</a:t>
            </a:r>
          </a:p>
          <a:p>
            <a:pPr marL="914400" lvl="1" indent="-355600">
              <a:buSzPts val="2000"/>
              <a:buChar char="●"/>
            </a:pPr>
            <a:endParaRPr lang="en-US" dirty="0"/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608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/>
              <a:t>“Tell me what was exciting this week..”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837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Video #3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lice_1.mov" descr="Alice_1.mov">
            <a:hlinkClick r:id="" action="ppaction://media"/>
            <a:extLst>
              <a:ext uri="{FF2B5EF4-FFF2-40B4-BE49-F238E27FC236}">
                <a16:creationId xmlns:a16="http://schemas.microsoft.com/office/drawing/2014/main" id="{EB56875E-CF7C-364D-ADAE-818BA9458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Video #3 Analysis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What type of language did we get?</a:t>
            </a:r>
          </a:p>
          <a:p>
            <a:pPr marL="457200" lvl="0" indent="-355600">
              <a:buSzPts val="2000"/>
              <a:buChar char="●"/>
            </a:pPr>
            <a:r>
              <a:rPr lang="en-US" dirty="0"/>
              <a:t>How did the child feel?</a:t>
            </a:r>
          </a:p>
          <a:p>
            <a:pPr marL="457200" lvl="0" indent="-355600">
              <a:buSzPts val="2000"/>
              <a:buChar char="●"/>
            </a:pPr>
            <a:r>
              <a:rPr lang="en-US" dirty="0"/>
              <a:t>What did we get out of this? 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(Hint: Look at slide 12;)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61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Advantages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Anticipating that these open ended questions will come every week: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</a:t>
            </a:r>
            <a:r>
              <a:rPr lang="en-US" b="1" i="1" dirty="0"/>
              <a:t>notice</a:t>
            </a:r>
            <a:r>
              <a:rPr lang="en-US" dirty="0"/>
              <a:t> more during the week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I’m taking time to see things that are positive in my life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I’m in the habit of noticing when my child says something funny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I notice when someone conquers a challenge</a:t>
            </a:r>
          </a:p>
          <a:p>
            <a:pPr marL="457200" indent="-355600">
              <a:buSzPts val="2000"/>
              <a:buChar char="●"/>
            </a:pPr>
            <a:r>
              <a:rPr lang="en-US" dirty="0"/>
              <a:t>Turn those answers/challenges into upcoming goals</a:t>
            </a:r>
          </a:p>
          <a:p>
            <a:pPr marL="457200" indent="-355600">
              <a:buSzPts val="2000"/>
              <a:buChar char="●"/>
            </a:pPr>
            <a:r>
              <a:rPr lang="en-US" dirty="0"/>
              <a:t>Diagnostic teaching (adjusting our lesson plans or discussion topics)</a:t>
            </a:r>
          </a:p>
          <a:p>
            <a:pPr marL="457200" indent="-355600">
              <a:buSzPts val="2000"/>
              <a:buChar char="●"/>
            </a:pPr>
            <a:r>
              <a:rPr lang="en-US" dirty="0"/>
              <a:t>Problem solve together</a:t>
            </a:r>
          </a:p>
          <a:p>
            <a:pPr marL="457200" indent="-355600">
              <a:buSzPts val="2000"/>
              <a:buChar char="●"/>
            </a:pPr>
            <a:endParaRPr lang="en-US" dirty="0"/>
          </a:p>
          <a:p>
            <a:pPr marL="914400" lvl="1" indent="-355600">
              <a:buSzPts val="2000"/>
              <a:buChar char="●"/>
            </a:pPr>
            <a:endParaRPr lang="en-US" dirty="0"/>
          </a:p>
          <a:p>
            <a:pPr marL="914400" lvl="1" indent="-355600">
              <a:buSzPts val="2000"/>
              <a:buChar char="●"/>
            </a:pPr>
            <a:endParaRPr lang="en-US" dirty="0"/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055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What Questions Can YOU Ask?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Start thinking about how you phrase your questions</a:t>
            </a:r>
          </a:p>
          <a:p>
            <a:pPr marL="457200" indent="-355600">
              <a:buSzPts val="2000"/>
              <a:buChar char="●"/>
            </a:pPr>
            <a:r>
              <a:rPr lang="en-US" dirty="0"/>
              <a:t>How can you use this throughout your life? 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Sessions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Meetings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Time with family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Meeting someone new</a:t>
            </a:r>
          </a:p>
          <a:p>
            <a:pPr marL="457200" indent="-355600">
              <a:buSzPts val="2000"/>
              <a:buChar char="●"/>
            </a:pPr>
            <a:r>
              <a:rPr lang="en-US" dirty="0"/>
              <a:t>What is your purpose? 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Are you greeting someone politely? Or… do you you really want to know more about that person?</a:t>
            </a:r>
          </a:p>
          <a:p>
            <a:pPr marL="457200" indent="-355600">
              <a:buSzPts val="2000"/>
              <a:buChar char="●"/>
            </a:pPr>
            <a:endParaRPr lang="en-US" dirty="0"/>
          </a:p>
          <a:p>
            <a:pPr marL="914400" lvl="1" indent="-355600">
              <a:buSzPts val="2000"/>
              <a:buChar char="●"/>
            </a:pPr>
            <a:endParaRPr lang="en-US" dirty="0"/>
          </a:p>
          <a:p>
            <a:pPr marL="914400" lvl="1" indent="-355600">
              <a:buSzPts val="2000"/>
              <a:buChar char="●"/>
            </a:pPr>
            <a:endParaRPr lang="en-US" dirty="0"/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971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477B2"/>
              </a:buClr>
              <a:buSzPts val="3600"/>
              <a:buFont typeface="Century Gothic"/>
              <a:buNone/>
            </a:pPr>
            <a:r>
              <a:rPr lang="en-US"/>
              <a:t>Let’s Keep the Conversation Going...</a:t>
            </a:r>
            <a:endParaRPr/>
          </a:p>
        </p:txBody>
      </p:sp>
      <p:sp>
        <p:nvSpPr>
          <p:cNvPr id="246" name="Google Shape;246;p9"/>
          <p:cNvSpPr txBox="1"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>
              <a:spcBef>
                <a:spcPts val="0"/>
              </a:spcBef>
              <a:buSzPts val="1800"/>
              <a:buNone/>
            </a:pPr>
            <a:r>
              <a:rPr lang="en-US" sz="2500" dirty="0"/>
              <a:t>Liz Parker</a:t>
            </a:r>
          </a:p>
          <a:p>
            <a:pPr marL="342900" lvl="0">
              <a:spcBef>
                <a:spcPts val="0"/>
              </a:spcBef>
              <a:buSzPts val="1800"/>
              <a:buNone/>
            </a:pPr>
            <a:r>
              <a:rPr lang="en-US" sz="2500" dirty="0"/>
              <a:t>	</a:t>
            </a:r>
            <a:r>
              <a:rPr lang="en-US" sz="2500" u="sng" dirty="0">
                <a:solidFill>
                  <a:schemeClr val="hlink"/>
                </a:solidFill>
                <a:hlinkClick r:id="rId3"/>
              </a:rPr>
              <a:t>Liz.parker@usu.edu</a:t>
            </a:r>
            <a:endParaRPr lang="en-US" sz="2500" dirty="0"/>
          </a:p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500" dirty="0"/>
          </a:p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 dirty="0"/>
              <a:t>Cass </a:t>
            </a:r>
            <a:r>
              <a:rPr lang="en-US" sz="2500" dirty="0" err="1"/>
              <a:t>Fogelstrom</a:t>
            </a:r>
            <a:endParaRPr sz="2500" dirty="0"/>
          </a:p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 dirty="0"/>
              <a:t>	</a:t>
            </a:r>
            <a:r>
              <a:rPr lang="en-US" sz="2500" u="sng" dirty="0">
                <a:solidFill>
                  <a:schemeClr val="hlink"/>
                </a:solidFill>
                <a:hlinkClick r:id="rId4"/>
              </a:rPr>
              <a:t>Cassandra.parker@usu.edu</a:t>
            </a:r>
            <a:endParaRPr sz="2500" dirty="0"/>
          </a:p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500" dirty="0"/>
          </a:p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500" dirty="0"/>
          </a:p>
        </p:txBody>
      </p:sp>
      <p:pic>
        <p:nvPicPr>
          <p:cNvPr id="5" name="Google Shape;254;p10">
            <a:extLst>
              <a:ext uri="{FF2B5EF4-FFF2-40B4-BE49-F238E27FC236}">
                <a16:creationId xmlns:a16="http://schemas.microsoft.com/office/drawing/2014/main" id="{699FEEF2-5C53-0B41-8CB5-0EED4536AA9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508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477B2"/>
              </a:buClr>
              <a:buSzPts val="3600"/>
              <a:buFont typeface="Century Gothic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253" name="Google Shape;253;p10"/>
          <p:cNvSpPr txBox="1"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54" name="Google Shape;25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Who Am I GIF - Zoolander Benstiller - Discover &amp; Share GIFs">
            <a:extLst>
              <a:ext uri="{FF2B5EF4-FFF2-40B4-BE49-F238E27FC236}">
                <a16:creationId xmlns:a16="http://schemas.microsoft.com/office/drawing/2014/main" id="{D15F1BE2-8E9E-C548-91EB-50F5C6FF5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41" y="647917"/>
            <a:ext cx="9520517" cy="500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92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Expectations: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Be present- listen and think about how this applies to your life and/or career</a:t>
            </a:r>
          </a:p>
          <a:p>
            <a:pPr marL="457200" lvl="0" indent="-355600">
              <a:spcBef>
                <a:spcPts val="0"/>
              </a:spcBef>
              <a:buSzPts val="2000"/>
              <a:buChar char="●"/>
            </a:pPr>
            <a:r>
              <a:rPr lang="en-US" dirty="0"/>
              <a:t>Laugh at our jokes- (It’s ok, we’ll never know if you don’t)</a:t>
            </a:r>
          </a:p>
          <a:p>
            <a:pPr marL="457200" lvl="0" indent="-355600">
              <a:spcBef>
                <a:spcPts val="0"/>
              </a:spcBef>
              <a:buSzPts val="2000"/>
              <a:buChar char="●"/>
            </a:pPr>
            <a:r>
              <a:rPr lang="en-US" dirty="0"/>
              <a:t>Bring your life experience and background knowledge to the conversation</a:t>
            </a:r>
          </a:p>
          <a:p>
            <a:pPr marL="457200" lvl="0" indent="-355600">
              <a:spcBef>
                <a:spcPts val="0"/>
              </a:spcBef>
              <a:buSzPts val="2000"/>
              <a:buChar char="●"/>
            </a:pPr>
            <a:r>
              <a:rPr lang="en-US" dirty="0"/>
              <a:t>Keep learning today, tomorrow, the next day, and the day after that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“How Are You?”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83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Appropriate and polite question to ask</a:t>
            </a:r>
          </a:p>
          <a:p>
            <a:pPr marL="457200" lvl="0" indent="-355600">
              <a:buSzPts val="2000"/>
              <a:buChar char="●"/>
            </a:pPr>
            <a:r>
              <a:rPr lang="en-US" dirty="0"/>
              <a:t>What are typical answers?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“Great”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“Fine”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“Good”	</a:t>
            </a:r>
          </a:p>
          <a:p>
            <a:pPr marL="1371600" lvl="2" indent="-355600">
              <a:buSzPts val="2000"/>
              <a:buChar char="●"/>
            </a:pPr>
            <a:r>
              <a:rPr lang="en-US" dirty="0"/>
              <a:t>All one word answers!</a:t>
            </a:r>
          </a:p>
          <a:p>
            <a:pPr marL="457200" indent="-355600">
              <a:buSzPts val="2000"/>
              <a:buChar char="●"/>
            </a:pPr>
            <a:r>
              <a:rPr lang="en-US" dirty="0"/>
              <a:t>What happens when we get these answers?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“Not so good”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“Actually, it’s been a bad week”</a:t>
            </a:r>
          </a:p>
          <a:p>
            <a:pPr marL="1371600" lvl="2" indent="-355600">
              <a:buSzPts val="2000"/>
              <a:buChar char="●"/>
            </a:pPr>
            <a:r>
              <a:rPr lang="en-US" dirty="0"/>
              <a:t>We typically delve further to hear what the matter is</a:t>
            </a:r>
          </a:p>
          <a:p>
            <a:pPr marL="457200" indent="-355600">
              <a:buSzPts val="2000"/>
              <a:buChar char="●"/>
            </a:pPr>
            <a:r>
              <a:rPr lang="en-US" dirty="0"/>
              <a:t>What is our purpose for this question?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Most of the time, we actually want to know how a person is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66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Who are we?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35" y="2029973"/>
            <a:ext cx="6408198" cy="4351338"/>
          </a:xfrm>
        </p:spPr>
        <p:txBody>
          <a:bodyPr>
            <a:normAutofit/>
          </a:bodyPr>
          <a:lstStyle/>
          <a:p>
            <a:pPr marL="558800" indent="-457200">
              <a:buSzPts val="2000"/>
            </a:pPr>
            <a:r>
              <a:rPr lang="en-US" dirty="0"/>
              <a:t>Liz Parker, </a:t>
            </a:r>
            <a:r>
              <a:rPr lang="en-US" dirty="0" err="1"/>
              <a:t>M.Ed</a:t>
            </a:r>
            <a:endParaRPr lang="en-US" dirty="0"/>
          </a:p>
          <a:p>
            <a:pPr marL="1016000" lvl="1" indent="-457200">
              <a:buSzPts val="2000"/>
            </a:pPr>
            <a:r>
              <a:rPr lang="en-US" dirty="0"/>
              <a:t>Teacher of the Deaf</a:t>
            </a:r>
          </a:p>
          <a:p>
            <a:pPr marL="1016000" lvl="1" indent="-457200">
              <a:buSzPts val="2000"/>
            </a:pPr>
            <a:r>
              <a:rPr lang="en-US" dirty="0"/>
              <a:t>Currently works with graduate students</a:t>
            </a:r>
          </a:p>
          <a:p>
            <a:pPr marL="558800" indent="-457200">
              <a:buSzPts val="2000"/>
            </a:pPr>
            <a:r>
              <a:rPr lang="en-US" dirty="0"/>
              <a:t>Cass </a:t>
            </a:r>
            <a:r>
              <a:rPr lang="en-US" dirty="0" err="1"/>
              <a:t>Fogelstrom</a:t>
            </a:r>
            <a:r>
              <a:rPr lang="en-US" dirty="0"/>
              <a:t>, M.Ed. LSLS Cert. </a:t>
            </a:r>
            <a:r>
              <a:rPr lang="en-US" dirty="0" err="1"/>
              <a:t>AVEd</a:t>
            </a:r>
            <a:endParaRPr lang="en-US" dirty="0"/>
          </a:p>
          <a:p>
            <a:pPr marL="1016000" lvl="1" indent="-457200">
              <a:buSzPts val="2000"/>
            </a:pPr>
            <a:r>
              <a:rPr lang="en-US" dirty="0"/>
              <a:t>Teacher of the Deaf</a:t>
            </a:r>
          </a:p>
          <a:p>
            <a:pPr marL="1016000" lvl="1" indent="-457200">
              <a:buSzPts val="2000"/>
            </a:pPr>
            <a:r>
              <a:rPr lang="en-US" dirty="0"/>
              <a:t>Auditory Verbal Educator</a:t>
            </a:r>
          </a:p>
          <a:p>
            <a:pPr marL="1016000" lvl="1" indent="-457200">
              <a:buSzPts val="2000"/>
            </a:pPr>
            <a:r>
              <a:rPr lang="en-US" dirty="0"/>
              <a:t>Currently provides Auditory Verbal Therapy for families via tele-intervention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0382FB-A9A5-6645-B757-AA599474D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669" y="3309646"/>
            <a:ext cx="2183082" cy="2634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CD991-F78C-0D49-B01D-97F53E838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487" y="1533111"/>
            <a:ext cx="2137767" cy="28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8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“How Are You?”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837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Video #1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ort how are you.mp4" descr="Short how are you.mp4">
            <a:hlinkClick r:id="" action="ppaction://media"/>
            <a:extLst>
              <a:ext uri="{FF2B5EF4-FFF2-40B4-BE49-F238E27FC236}">
                <a16:creationId xmlns:a16="http://schemas.microsoft.com/office/drawing/2014/main" id="{2F97684E-0E41-554A-A217-9428F860C0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Video #1 Analysis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What do you know now that you didn’t know before?</a:t>
            </a:r>
          </a:p>
          <a:p>
            <a:pPr marL="457200" lvl="0" indent="-355600">
              <a:buSzPts val="2000"/>
              <a:buChar char="●"/>
            </a:pPr>
            <a:r>
              <a:rPr lang="en-US" dirty="0"/>
              <a:t>What was the purpose of the question “how are you?”</a:t>
            </a:r>
          </a:p>
          <a:p>
            <a:pPr marL="457200" lvl="0" indent="-355600">
              <a:buSzPts val="2000"/>
              <a:buChar char="●"/>
            </a:pPr>
            <a:endParaRPr lang="en-US" dirty="0"/>
          </a:p>
          <a:p>
            <a:pPr marL="457200" lvl="0" indent="-355600">
              <a:buSzPts val="2000"/>
              <a:buChar char="●"/>
            </a:pPr>
            <a:r>
              <a:rPr lang="en-US" dirty="0"/>
              <a:t>“If you get the wrong answer, you asked the wrong question.” – Margot Butler</a:t>
            </a:r>
          </a:p>
          <a:p>
            <a:pPr marL="457200" lvl="0" indent="-355600">
              <a:buSzPts val="2000"/>
              <a:buChar char="●"/>
            </a:pPr>
            <a:endParaRPr lang="en-US" dirty="0"/>
          </a:p>
          <a:p>
            <a:pPr marL="457200" lvl="0" indent="-355600">
              <a:buSzPts val="2000"/>
              <a:buChar char="●"/>
            </a:pPr>
            <a:r>
              <a:rPr lang="en-US" dirty="0"/>
              <a:t>It’s time to start asking better questions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309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Types of Questions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Yes/No Questions vs. Open Ended Questions</a:t>
            </a:r>
          </a:p>
          <a:p>
            <a:pPr marL="457200" lvl="0" indent="-355600">
              <a:buSzPts val="2000"/>
              <a:buChar char="●"/>
            </a:pPr>
            <a:r>
              <a:rPr lang="en-US" dirty="0"/>
              <a:t>What happens when we ask the question “What is it?”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One word answer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Maybe only one “right” answer</a:t>
            </a:r>
          </a:p>
          <a:p>
            <a:pPr marL="457200" indent="-355600">
              <a:buSzPts val="2000"/>
              <a:buChar char="●"/>
            </a:pPr>
            <a:endParaRPr lang="en-US" dirty="0"/>
          </a:p>
          <a:p>
            <a:pPr marL="457200" indent="-355600">
              <a:buSzPts val="2000"/>
              <a:buChar char="●"/>
            </a:pPr>
            <a:r>
              <a:rPr lang="en-US" dirty="0"/>
              <a:t>What happens when we leave it open ended.. “Tell me about…”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Abundance of “right” answers</a:t>
            </a:r>
          </a:p>
          <a:p>
            <a:pPr marL="914400" lvl="1" indent="-355600">
              <a:buSzPts val="2000"/>
              <a:buChar char="●"/>
            </a:pPr>
            <a:r>
              <a:rPr lang="en-US" dirty="0"/>
              <a:t>Different types of language structures, vocabulary usage, sequencing, etc.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208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55367-9125-0140-89CC-ACD35820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“Tell Me About…”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B49DC1-BDE4-6443-BE06-E1744409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837"/>
            <a:ext cx="10515600" cy="4351338"/>
          </a:xfrm>
        </p:spPr>
        <p:txBody>
          <a:bodyPr>
            <a:normAutofit/>
          </a:bodyPr>
          <a:lstStyle/>
          <a:p>
            <a:pPr marL="457200" lvl="0" indent="-355600">
              <a:buSzPts val="2000"/>
              <a:buChar char="●"/>
            </a:pPr>
            <a:r>
              <a:rPr lang="en-US" dirty="0"/>
              <a:t>Video #2</a:t>
            </a:r>
          </a:p>
        </p:txBody>
      </p:sp>
      <p:pic>
        <p:nvPicPr>
          <p:cNvPr id="13" name="Google Shape;254;p10">
            <a:extLst>
              <a:ext uri="{FF2B5EF4-FFF2-40B4-BE49-F238E27FC236}">
                <a16:creationId xmlns:a16="http://schemas.microsoft.com/office/drawing/2014/main" id="{4E8797D0-1B8E-224D-AD55-E381AD582C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525" y="5820175"/>
            <a:ext cx="3163750" cy="9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hree Kids.mov" descr="Three Kids.mov">
            <a:hlinkClick r:id="" action="ppaction://media"/>
            <a:extLst>
              <a:ext uri="{FF2B5EF4-FFF2-40B4-BE49-F238E27FC236}">
                <a16:creationId xmlns:a16="http://schemas.microsoft.com/office/drawing/2014/main" id="{4D38BACA-F428-E043-B101-A5BBA4052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7278</TotalTime>
  <Words>823</Words>
  <Application>Microsoft Macintosh PowerPoint</Application>
  <PresentationFormat>Widescreen</PresentationFormat>
  <Paragraphs>113</Paragraphs>
  <Slides>18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Beyond "How are you?”  Getting to the heart of the matter in sessions with families and students </vt:lpstr>
      <vt:lpstr>PowerPoint Presentation</vt:lpstr>
      <vt:lpstr>Webinar Expectations: </vt:lpstr>
      <vt:lpstr>“How Are You?” </vt:lpstr>
      <vt:lpstr>Who are we? </vt:lpstr>
      <vt:lpstr>“How Are You?” </vt:lpstr>
      <vt:lpstr>Video #1 Analysis</vt:lpstr>
      <vt:lpstr>Types of Questions</vt:lpstr>
      <vt:lpstr>“Tell Me About…” </vt:lpstr>
      <vt:lpstr>Video #2 Analysis</vt:lpstr>
      <vt:lpstr>Types of Questions (cont.)</vt:lpstr>
      <vt:lpstr>What do we get out of this?</vt:lpstr>
      <vt:lpstr>“Tell me what was exciting this week..” </vt:lpstr>
      <vt:lpstr>Video #3 Analysis</vt:lpstr>
      <vt:lpstr>Advantages</vt:lpstr>
      <vt:lpstr>What Questions Can YOU Ask?</vt:lpstr>
      <vt:lpstr>Let’s Keep the Conversation Going...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"How are You?" Getting to the heart of the matter in sessions with families and students </dc:title>
  <dc:creator>Cass Parker</dc:creator>
  <cp:lastModifiedBy>Elizabeth Parker</cp:lastModifiedBy>
  <cp:revision>8</cp:revision>
  <dcterms:created xsi:type="dcterms:W3CDTF">2022-04-03T17:51:35Z</dcterms:created>
  <dcterms:modified xsi:type="dcterms:W3CDTF">2022-04-11T00:11:36Z</dcterms:modified>
</cp:coreProperties>
</file>